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0"/>
  </p:notesMasterIdLst>
  <p:sldIdLst>
    <p:sldId id="256" r:id="rId2"/>
    <p:sldId id="257" r:id="rId3"/>
    <p:sldId id="258" r:id="rId4"/>
    <p:sldId id="263" r:id="rId5"/>
    <p:sldId id="259" r:id="rId6"/>
    <p:sldId id="260"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516" autoAdjust="0"/>
  </p:normalViewPr>
  <p:slideViewPr>
    <p:cSldViewPr>
      <p:cViewPr>
        <p:scale>
          <a:sx n="52" d="100"/>
          <a:sy n="52" d="100"/>
        </p:scale>
        <p:origin x="1926"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39B820-1D59-44FA-81C5-5360BE3E3809}" type="datetimeFigureOut">
              <a:rPr lang="en-US" smtClean="0"/>
              <a:t>9/3/2018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C72562-9063-4D93-97B1-6A404C1CD65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a:t>
            </a:r>
            <a:r>
              <a:rPr lang="en-US" baseline="0" dirty="0"/>
              <a:t> region currently suffers from a general lack of interest by the authorities to invest in education. There has been a long-standing focus on business investments, with the region’s government leaders willing to give big companies highly attractive tax breaks to gain investments from those companies. This narrow focus on business has affected the children in this community as they do not have quality resources to aid them in their education. Schools are in terrible condition and there is a shortage of qualified educators when compared to other regions of Reno’s status.</a:t>
            </a:r>
            <a:endParaRPr lang="en-US" dirty="0"/>
          </a:p>
        </p:txBody>
      </p:sp>
      <p:sp>
        <p:nvSpPr>
          <p:cNvPr id="4" name="Slide Number Placeholder 3"/>
          <p:cNvSpPr>
            <a:spLocks noGrp="1"/>
          </p:cNvSpPr>
          <p:nvPr>
            <p:ph type="sldNum" sz="quarter" idx="10"/>
          </p:nvPr>
        </p:nvSpPr>
        <p:spPr/>
        <p:txBody>
          <a:bodyPr/>
          <a:lstStyle/>
          <a:p>
            <a:fld id="{70C72562-9063-4D93-97B1-6A404C1CD650}"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There needs to be an improvement</a:t>
            </a:r>
            <a:r>
              <a:rPr lang="en-US" baseline="0" dirty="0"/>
              <a:t> on the quality of educational institutions in the region. The schools serving the community should be renovated and other institutions built to enhance the quality of education offered to individual students. The second proposed change is less emphasis on the gaming and tourism industries. While it is evident that these two sectors have brought in large proportions of revenue for community members and the city in general over the years, they have had negative effects on education. As a result, members of the community from a young age assume that the only adequate means of income is in those two sectors. There is lack of desire to gain quality education and find talents in other fields other than gaming and tourism. The city government is similarly guilty of focusing too much on these two industries, leading to the current situation where there is little support for the educational sector.</a:t>
            </a:r>
            <a:endParaRPr lang="en-US" dirty="0"/>
          </a:p>
        </p:txBody>
      </p:sp>
      <p:sp>
        <p:nvSpPr>
          <p:cNvPr id="4" name="Slide Number Placeholder 3"/>
          <p:cNvSpPr>
            <a:spLocks noGrp="1"/>
          </p:cNvSpPr>
          <p:nvPr>
            <p:ph type="sldNum" sz="quarter" idx="10"/>
          </p:nvPr>
        </p:nvSpPr>
        <p:spPr/>
        <p:txBody>
          <a:bodyPr/>
          <a:lstStyle/>
          <a:p>
            <a:fld id="{70C72562-9063-4D93-97B1-6A404C1CD650}"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community needs to reinvent its</a:t>
            </a:r>
            <a:r>
              <a:rPr lang="en-US" baseline="0" dirty="0"/>
              <a:t> mentality towards education. Currently, there seems to be little interest in supporting education from a social perspective. The reason may be the sustained focus on gaming and tourism, as successive generations in this community put most of the efforts into ensuring that those two sectors remained attractive to visitors. The result was that visitors benefitted while members of this community suffered the long-term effects of poor quality education. There is also a need to be more supportive of improved education in financial and social aspects. Community members should be willing to contribute financially if necessary to create better conditions for all children of this community. Members of the community should also be willing to participate in activities such as regular school meetings, clean ups and construction.</a:t>
            </a:r>
            <a:endParaRPr lang="en-US" dirty="0"/>
          </a:p>
        </p:txBody>
      </p:sp>
      <p:sp>
        <p:nvSpPr>
          <p:cNvPr id="4" name="Slide Number Placeholder 3"/>
          <p:cNvSpPr>
            <a:spLocks noGrp="1"/>
          </p:cNvSpPr>
          <p:nvPr>
            <p:ph type="sldNum" sz="quarter" idx="10"/>
          </p:nvPr>
        </p:nvSpPr>
        <p:spPr/>
        <p:txBody>
          <a:bodyPr/>
          <a:lstStyle/>
          <a:p>
            <a:fld id="{70C72562-9063-4D93-97B1-6A404C1CD650}"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most important benefit to these proposed changes is the possibility of helping the young members</a:t>
            </a:r>
            <a:r>
              <a:rPr lang="en-US" baseline="0" dirty="0"/>
              <a:t> of this community achieve self-dependence. Improved education will enable children in the future to identify more possibilities in life than just gaming and tourism. Rather than having to depend on finding work in one of the companies setting up factories or offices in Reno, they could build their own businesses and become both successful and independent. From the perspective of business owners looking to invest in Reno, better educational quality will enhance the attractiveness of the region. Businesses will see that the children of their employees will have access to the best possible education.</a:t>
            </a:r>
            <a:endParaRPr lang="en-US" dirty="0"/>
          </a:p>
        </p:txBody>
      </p:sp>
      <p:sp>
        <p:nvSpPr>
          <p:cNvPr id="4" name="Slide Number Placeholder 3"/>
          <p:cNvSpPr>
            <a:spLocks noGrp="1"/>
          </p:cNvSpPr>
          <p:nvPr>
            <p:ph type="sldNum" sz="quarter" idx="10"/>
          </p:nvPr>
        </p:nvSpPr>
        <p:spPr/>
        <p:txBody>
          <a:bodyPr/>
          <a:lstStyle/>
          <a:p>
            <a:fld id="{70C72562-9063-4D93-97B1-6A404C1CD650}"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For the long-term sake of this community, more diversity in business and career choice should</a:t>
            </a:r>
            <a:r>
              <a:rPr lang="en-US" baseline="0" dirty="0"/>
              <a:t> be the ultimate priority. The community should not depend too heavily on gaming and tourism. Better education will enable future generations to realize their true potential because they will be informed and trained on more fields. These young minds will be more capable of driving Reno forward. Instead of having to submit to the decisions of businesses investing in Reno, future members of this community will be able to make their own choices related to professional paths and income potential.</a:t>
            </a:r>
            <a:endParaRPr lang="en-US" dirty="0"/>
          </a:p>
        </p:txBody>
      </p:sp>
      <p:sp>
        <p:nvSpPr>
          <p:cNvPr id="4" name="Slide Number Placeholder 3"/>
          <p:cNvSpPr>
            <a:spLocks noGrp="1"/>
          </p:cNvSpPr>
          <p:nvPr>
            <p:ph type="sldNum" sz="quarter" idx="10"/>
          </p:nvPr>
        </p:nvSpPr>
        <p:spPr/>
        <p:txBody>
          <a:bodyPr/>
          <a:lstStyle/>
          <a:p>
            <a:fld id="{70C72562-9063-4D93-97B1-6A404C1CD650}"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community has to collaborate to address the current weaknesses</a:t>
            </a:r>
            <a:r>
              <a:rPr lang="en-US" baseline="0" dirty="0"/>
              <a:t> of the educational system. The first step is to lobby the authorities to expand the budget allocated for educational services. The community should demand that the government pays as much attention to quality of schools as it does to the desires of big businesses looking to invest in Reno. There should be efforts to improve educational facilities in any way possible. Each member of the community should assess their individual capabilities and determine how they will assist in the improvement process. It can be through individual participation in renovation of schools, through financial contribution of any amount, or through input of ideas which the community can use in its overall strategy.</a:t>
            </a:r>
            <a:endParaRPr lang="en-US" dirty="0"/>
          </a:p>
        </p:txBody>
      </p:sp>
      <p:sp>
        <p:nvSpPr>
          <p:cNvPr id="4" name="Slide Number Placeholder 3"/>
          <p:cNvSpPr>
            <a:spLocks noGrp="1"/>
          </p:cNvSpPr>
          <p:nvPr>
            <p:ph type="sldNum" sz="quarter" idx="10"/>
          </p:nvPr>
        </p:nvSpPr>
        <p:spPr/>
        <p:txBody>
          <a:bodyPr/>
          <a:lstStyle/>
          <a:p>
            <a:fld id="{70C72562-9063-4D93-97B1-6A404C1CD650}"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benefits of better education will be clear</a:t>
            </a:r>
            <a:r>
              <a:rPr lang="en-US" baseline="0" dirty="0"/>
              <a:t> to all members of the community in both the short-term and long-term. In the short-term, children will be more interested in taking the step to decide on their own future. There will be an increase in school attendance as the current low attendance figures can be attributed to the idea that schooling in Reno does not have the expected outcomes of graduating and finding successful career paths. In the long-term, businesses will be more interested in coming to this region because the academic needs of their children will be covered. In addition, the future members of this community will be assured of stable foundations from which their dreams can be nurtured and turned into reality. Whether one wants to be an astronaut, architect or actuarial scientist, their different dreams will be catered for by a quality educational system.</a:t>
            </a:r>
            <a:endParaRPr lang="en-US" dirty="0"/>
          </a:p>
        </p:txBody>
      </p:sp>
      <p:sp>
        <p:nvSpPr>
          <p:cNvPr id="4" name="Slide Number Placeholder 3"/>
          <p:cNvSpPr>
            <a:spLocks noGrp="1"/>
          </p:cNvSpPr>
          <p:nvPr>
            <p:ph type="sldNum" sz="quarter" idx="10"/>
          </p:nvPr>
        </p:nvSpPr>
        <p:spPr/>
        <p:txBody>
          <a:bodyPr/>
          <a:lstStyle/>
          <a:p>
            <a:fld id="{70C72562-9063-4D93-97B1-6A404C1CD650}" type="slidenum">
              <a:rPr lang="en-US" smtClean="0"/>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C43695A4-29C4-4A3E-A77A-852A680D695D}" type="datetimeFigureOut">
              <a:rPr lang="en-US" smtClean="0"/>
              <a:t>9/3/2018</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D07A6221-7D7F-4E26-833F-9F23DDD72B7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C43695A4-29C4-4A3E-A77A-852A680D695D}" type="datetimeFigureOut">
              <a:rPr lang="en-US" smtClean="0"/>
              <a:t>9/3/2018</a:t>
            </a:fld>
            <a:endParaRPr lang="en-US"/>
          </a:p>
        </p:txBody>
      </p:sp>
      <p:sp>
        <p:nvSpPr>
          <p:cNvPr id="9" name="Slide Number Placeholder 8"/>
          <p:cNvSpPr>
            <a:spLocks noGrp="1"/>
          </p:cNvSpPr>
          <p:nvPr>
            <p:ph type="sldNum" sz="quarter" idx="15"/>
          </p:nvPr>
        </p:nvSpPr>
        <p:spPr/>
        <p:txBody>
          <a:bodyPr rtlCol="0"/>
          <a:lstStyle/>
          <a:p>
            <a:fld id="{D07A6221-7D7F-4E26-833F-9F23DDD72B7E}"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C43695A4-29C4-4A3E-A77A-852A680D695D}" type="datetimeFigureOut">
              <a:rPr lang="en-US" smtClean="0"/>
              <a:t>9/3/2018</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D07A6221-7D7F-4E26-833F-9F23DDD72B7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43695A4-29C4-4A3E-A77A-852A680D695D}" type="datetimeFigureOut">
              <a:rPr lang="en-US" smtClean="0"/>
              <a:t>9/3/2018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7A6221-7D7F-4E26-833F-9F23DDD72B7E}"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C43695A4-29C4-4A3E-A77A-852A680D695D}" type="datetimeFigureOut">
              <a:rPr lang="en-US" smtClean="0"/>
              <a:t>9/3/2018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7A6221-7D7F-4E26-833F-9F23DDD72B7E}"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C43695A4-29C4-4A3E-A77A-852A680D695D}" type="datetimeFigureOut">
              <a:rPr lang="en-US" smtClean="0"/>
              <a:t>9/3/2018</a:t>
            </a:fld>
            <a:endParaRPr lang="en-US"/>
          </a:p>
        </p:txBody>
      </p:sp>
      <p:sp>
        <p:nvSpPr>
          <p:cNvPr id="7" name="Slide Number Placeholder 6"/>
          <p:cNvSpPr>
            <a:spLocks noGrp="1"/>
          </p:cNvSpPr>
          <p:nvPr>
            <p:ph type="sldNum" sz="quarter" idx="11"/>
          </p:nvPr>
        </p:nvSpPr>
        <p:spPr/>
        <p:txBody>
          <a:bodyPr rtlCol="0"/>
          <a:lstStyle/>
          <a:p>
            <a:fld id="{D07A6221-7D7F-4E26-833F-9F23DDD72B7E}"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3695A4-29C4-4A3E-A77A-852A680D695D}" type="datetimeFigureOut">
              <a:rPr lang="en-US" smtClean="0"/>
              <a:t>9/3/2018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7A6221-7D7F-4E26-833F-9F23DDD72B7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C43695A4-29C4-4A3E-A77A-852A680D695D}" type="datetimeFigureOut">
              <a:rPr lang="en-US" smtClean="0"/>
              <a:t>9/3/2018</a:t>
            </a:fld>
            <a:endParaRPr lang="en-US"/>
          </a:p>
        </p:txBody>
      </p:sp>
      <p:sp>
        <p:nvSpPr>
          <p:cNvPr id="22" name="Slide Number Placeholder 21"/>
          <p:cNvSpPr>
            <a:spLocks noGrp="1"/>
          </p:cNvSpPr>
          <p:nvPr>
            <p:ph type="sldNum" sz="quarter" idx="15"/>
          </p:nvPr>
        </p:nvSpPr>
        <p:spPr/>
        <p:txBody>
          <a:bodyPr rtlCol="0"/>
          <a:lstStyle/>
          <a:p>
            <a:fld id="{D07A6221-7D7F-4E26-833F-9F23DDD72B7E}"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C43695A4-29C4-4A3E-A77A-852A680D695D}" type="datetimeFigureOut">
              <a:rPr lang="en-US" smtClean="0"/>
              <a:t>9/3/2018</a:t>
            </a:fld>
            <a:endParaRPr lang="en-US"/>
          </a:p>
        </p:txBody>
      </p:sp>
      <p:sp>
        <p:nvSpPr>
          <p:cNvPr id="18" name="Slide Number Placeholder 17"/>
          <p:cNvSpPr>
            <a:spLocks noGrp="1"/>
          </p:cNvSpPr>
          <p:nvPr>
            <p:ph type="sldNum" sz="quarter" idx="11"/>
          </p:nvPr>
        </p:nvSpPr>
        <p:spPr/>
        <p:txBody>
          <a:bodyPr rtlCol="0"/>
          <a:lstStyle/>
          <a:p>
            <a:fld id="{D07A6221-7D7F-4E26-833F-9F23DDD72B7E}"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43695A4-29C4-4A3E-A77A-852A680D695D}" type="datetimeFigureOut">
              <a:rPr lang="en-US" smtClean="0"/>
              <a:t>9/3/2018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A6221-7D7F-4E26-833F-9F23DDD72B7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43695A4-29C4-4A3E-A77A-852A680D695D}" type="datetimeFigureOut">
              <a:rPr lang="en-US" smtClean="0"/>
              <a:t>9/3/2018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A6221-7D7F-4E26-833F-9F23DDD72B7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43695A4-29C4-4A3E-A77A-852A680D695D}" type="datetimeFigureOut">
              <a:rPr lang="en-US" smtClean="0"/>
              <a:t>9/3/2018</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07A6221-7D7F-4E26-833F-9F23DDD72B7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Community Changes</a:t>
            </a:r>
          </a:p>
        </p:txBody>
      </p:sp>
      <p:sp>
        <p:nvSpPr>
          <p:cNvPr id="3" name="Subtitle 2"/>
          <p:cNvSpPr>
            <a:spLocks noGrp="1"/>
          </p:cNvSpPr>
          <p:nvPr>
            <p:ph type="subTitle" idx="1"/>
          </p:nvPr>
        </p:nvSpPr>
        <p:spPr/>
        <p:txBody>
          <a:bodyPr/>
          <a:lstStyle/>
          <a:p>
            <a:r>
              <a:rPr lang="en-US" dirty="0"/>
              <a:t>Sharmaine Lopez</a:t>
            </a:r>
          </a:p>
          <a:p>
            <a:r>
              <a:rPr lang="en-US" dirty="0"/>
              <a:t>BSHS 458</a:t>
            </a:r>
          </a:p>
          <a:p>
            <a:r>
              <a:rPr lang="en-US" dirty="0"/>
              <a:t>Professor </a:t>
            </a:r>
            <a:r>
              <a:rPr lang="en-US" dirty="0" err="1"/>
              <a:t>Kishea</a:t>
            </a:r>
            <a:r>
              <a:rPr lang="en-US" dirty="0"/>
              <a:t> </a:t>
            </a:r>
            <a:r>
              <a:rPr lang="en-US" dirty="0" err="1"/>
              <a:t>Paulemont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State</a:t>
            </a:r>
          </a:p>
        </p:txBody>
      </p:sp>
      <p:sp>
        <p:nvSpPr>
          <p:cNvPr id="3" name="Content Placeholder 2"/>
          <p:cNvSpPr>
            <a:spLocks noGrp="1"/>
          </p:cNvSpPr>
          <p:nvPr>
            <p:ph sz="quarter" idx="1"/>
          </p:nvPr>
        </p:nvSpPr>
        <p:spPr/>
        <p:txBody>
          <a:bodyPr/>
          <a:lstStyle/>
          <a:p>
            <a:r>
              <a:rPr lang="en-US" dirty="0"/>
              <a:t>The city is not financially equipped to provide high quality education.</a:t>
            </a:r>
          </a:p>
          <a:p>
            <a:r>
              <a:rPr lang="en-US" dirty="0"/>
              <a:t>Children in the Reno suffer from lack of resources.</a:t>
            </a:r>
          </a:p>
          <a:p>
            <a:r>
              <a:rPr lang="en-US" dirty="0"/>
              <a:t>Schools in the region are in a dilapidated state.</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Proposed Changes</a:t>
            </a:r>
          </a:p>
        </p:txBody>
      </p:sp>
      <p:sp>
        <p:nvSpPr>
          <p:cNvPr id="3" name="Content Placeholder 2"/>
          <p:cNvSpPr>
            <a:spLocks noGrp="1"/>
          </p:cNvSpPr>
          <p:nvPr>
            <p:ph sz="quarter" idx="1"/>
          </p:nvPr>
        </p:nvSpPr>
        <p:spPr/>
        <p:txBody>
          <a:bodyPr/>
          <a:lstStyle/>
          <a:p>
            <a:r>
              <a:rPr lang="en-US" dirty="0"/>
              <a:t>Improved quality of educational facilities.</a:t>
            </a:r>
          </a:p>
          <a:p>
            <a:r>
              <a:rPr lang="en-US" dirty="0"/>
              <a:t>Reduction of dependence on gaming industry and tourism.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Proposed Changes (II)</a:t>
            </a:r>
          </a:p>
        </p:txBody>
      </p:sp>
      <p:sp>
        <p:nvSpPr>
          <p:cNvPr id="3" name="Content Placeholder 2"/>
          <p:cNvSpPr>
            <a:spLocks noGrp="1"/>
          </p:cNvSpPr>
          <p:nvPr>
            <p:ph sz="quarter" idx="1"/>
          </p:nvPr>
        </p:nvSpPr>
        <p:spPr/>
        <p:txBody>
          <a:bodyPr/>
          <a:lstStyle/>
          <a:p>
            <a:r>
              <a:rPr lang="en-US" dirty="0"/>
              <a:t>Change in attitude towards educational services.</a:t>
            </a:r>
          </a:p>
          <a:p>
            <a:r>
              <a:rPr lang="en-US" dirty="0"/>
              <a:t>Increase in financial and social support for the schools serving the community.</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Reasons for Change</a:t>
            </a:r>
          </a:p>
        </p:txBody>
      </p:sp>
      <p:sp>
        <p:nvSpPr>
          <p:cNvPr id="3" name="Content Placeholder 2"/>
          <p:cNvSpPr>
            <a:spLocks noGrp="1"/>
          </p:cNvSpPr>
          <p:nvPr>
            <p:ph sz="quarter" idx="1"/>
          </p:nvPr>
        </p:nvSpPr>
        <p:spPr/>
        <p:txBody>
          <a:bodyPr/>
          <a:lstStyle/>
          <a:p>
            <a:r>
              <a:rPr lang="en-US" dirty="0"/>
              <a:t>Improved quality of education will create a self-dependent future generation.</a:t>
            </a:r>
          </a:p>
          <a:p>
            <a:r>
              <a:rPr lang="en-US" dirty="0"/>
              <a:t>Better quality of education will enhance the appeal of Reno as a business location of choice.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Reasons for Change (II)</a:t>
            </a:r>
          </a:p>
        </p:txBody>
      </p:sp>
      <p:sp>
        <p:nvSpPr>
          <p:cNvPr id="3" name="Content Placeholder 2"/>
          <p:cNvSpPr>
            <a:spLocks noGrp="1"/>
          </p:cNvSpPr>
          <p:nvPr>
            <p:ph sz="quarter" idx="1"/>
          </p:nvPr>
        </p:nvSpPr>
        <p:spPr/>
        <p:txBody>
          <a:bodyPr/>
          <a:lstStyle/>
          <a:p>
            <a:r>
              <a:rPr lang="en-US" dirty="0"/>
              <a:t>Focus on education will allow future generations of Reno residents to be less dependent on gaming and tourism.</a:t>
            </a:r>
          </a:p>
          <a:p>
            <a:r>
              <a:rPr lang="en-US" dirty="0"/>
              <a:t>Improved education will benefit the community by developing young minds more capable of leading the entire region towards a brighter future.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Community Effort</a:t>
            </a:r>
          </a:p>
        </p:txBody>
      </p:sp>
      <p:sp>
        <p:nvSpPr>
          <p:cNvPr id="3" name="Content Placeholder 2"/>
          <p:cNvSpPr>
            <a:spLocks noGrp="1"/>
          </p:cNvSpPr>
          <p:nvPr>
            <p:ph sz="quarter" idx="1"/>
          </p:nvPr>
        </p:nvSpPr>
        <p:spPr/>
        <p:txBody>
          <a:bodyPr/>
          <a:lstStyle/>
          <a:p>
            <a:r>
              <a:rPr lang="en-US" dirty="0"/>
              <a:t>The entire community needs to be aware of the benefits of education in the long run.</a:t>
            </a:r>
          </a:p>
          <a:p>
            <a:r>
              <a:rPr lang="en-US" dirty="0"/>
              <a:t>The community should demand increased funding for educational services.</a:t>
            </a:r>
          </a:p>
          <a:p>
            <a:r>
              <a:rPr lang="en-US" dirty="0"/>
              <a:t>The community should join forces to assist in improvement of schools throughout the region.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a:t>
            </a:r>
          </a:p>
        </p:txBody>
      </p:sp>
      <p:sp>
        <p:nvSpPr>
          <p:cNvPr id="3" name="Content Placeholder 2"/>
          <p:cNvSpPr>
            <a:spLocks noGrp="1"/>
          </p:cNvSpPr>
          <p:nvPr>
            <p:ph sz="quarter" idx="1"/>
          </p:nvPr>
        </p:nvSpPr>
        <p:spPr/>
        <p:txBody>
          <a:bodyPr/>
          <a:lstStyle/>
          <a:p>
            <a:r>
              <a:rPr lang="en-US" dirty="0"/>
              <a:t>Future generations of self-dependent Reno natives.</a:t>
            </a:r>
          </a:p>
          <a:p>
            <a:r>
              <a:rPr lang="en-US" dirty="0"/>
              <a:t>The region will be more appealing as a location for big business investment.</a:t>
            </a:r>
          </a:p>
          <a:p>
            <a:r>
              <a:rPr lang="en-US" dirty="0"/>
              <a:t>Children in the community will be more motivated to identify and achieve their various life goals.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63</TotalTime>
  <Words>1162</Words>
  <Application>Microsoft Office PowerPoint</Application>
  <PresentationFormat>On-screen Show (4:3)</PresentationFormat>
  <Paragraphs>42</Paragraphs>
  <Slides>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Century Schoolbook</vt:lpstr>
      <vt:lpstr>Wingdings</vt:lpstr>
      <vt:lpstr>Wingdings 2</vt:lpstr>
      <vt:lpstr>Oriel</vt:lpstr>
      <vt:lpstr>Community Changes</vt:lpstr>
      <vt:lpstr>Current State</vt:lpstr>
      <vt:lpstr>Proposed Changes</vt:lpstr>
      <vt:lpstr>Proposed Changes (II)</vt:lpstr>
      <vt:lpstr>Reasons for Change</vt:lpstr>
      <vt:lpstr>Reasons for Change (II)</vt:lpstr>
      <vt:lpstr>Community Effort</vt:lpstr>
      <vt:lpstr>Benefits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Changes</dc:title>
  <dc:creator>USER</dc:creator>
  <cp:lastModifiedBy>Sharmaine Lopez</cp:lastModifiedBy>
  <cp:revision>2</cp:revision>
  <dcterms:created xsi:type="dcterms:W3CDTF">2018-09-04T03:05:31Z</dcterms:created>
  <dcterms:modified xsi:type="dcterms:W3CDTF">2018-09-04T05:01:22Z</dcterms:modified>
</cp:coreProperties>
</file>